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afb48eca3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afb48eca3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b88298ceb0_0_3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b88298ceb0_0_3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b763c44d0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b763c44d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88298ceb0_0_1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b88298ceb0_0_1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什么是微服务：本来的单体应用，按照核心功能拆分成多个服务，每个作为单独的服务构建和部署。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微服务在这里如何做不是重点，你只要知道这些东西只要加依赖和开启开关就可以实现基础支持。定制只需要另外加代码就可以。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这里说道这个主要是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88298ce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88298ce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不要被图片误导，一个微服务不一定运行在几个服务器上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b88298ceb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b88298ceb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微服务之间通过rest api的方式互相调用。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b88298ceb0_0_2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b88298ceb0_0_2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b88298ceb0_0_2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b88298ceb0_0_2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b88298ceb0_0_3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b88298ceb0_0_3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fb48eca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afb48eca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b88298ceb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b88298ceb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云计算的发展让后端开发的门槛减低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云计算支持多种编程语言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fb48eca3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afb48eca3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fb48eca3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afb48eca3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afb48eca3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afb48eca3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fb48eca3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afb48eca3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第二个重点就是缓存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b88298ceb0_0_3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b88298ceb0_0_3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使用不存在的id访问，缓存没有数据，只能打到数据库上，数据库也没有，白运行了一次query。解决：缓存null，或者用BloomFilter（布隆过滤）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击穿：热点数据恰好失效，请求都打到数据库上。1. 随机失效时间，2.请求数据使用锁。serverless不需要，每次请求对应一次数据库请求，所以不需要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雪崩：很多热点数据都被击穿了。1. 缓存不能挂了，集群安排，开启缓存持久化（事后恢复），2. 本地缓存，Hystrix限流、降级，这样请求到不了数据库。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afb48eca3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afb48eca3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980c4ba0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980c4ba0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b88298ceb0_0_3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b88298ceb0_0_3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Serverless名字略有误导，看着是无服务器。其实是，开发者不需要关心机器和机器上的基础设置，只需要关心自己的业务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计费公平和里，按照请求书和内存以及虚拟CPU时间算。不用不花钱，用的不多也不花钱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上面讲到的很多都自动附带、配置了。开发者不再需要关心他们，只要聚焦业务本身。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b88298ceb0_0_3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b88298ceb0_0_3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这的一套入门时间，一天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Node搞定，其他语言你喜欢就好，基本都支持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dyanmodb，schemeless数据库，最终一致和强一直有区分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7980c4ba0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7980c4ba0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b88298ceb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b88298ceb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微服务是基础，serverless是重点。为什么这么说呢，微服务的架构下需要一些辅助设置，这些内容在serverless里也是必备的知识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这个分成三个内容讲：认识和了解，代码，分布式事务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7980c4ba0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7980c4ba0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Lambda</a:t>
            </a:r>
            <a:r>
              <a:rPr lang="en"/>
              <a:t>虽然方便，但是有一个很大的问题：15分钟的运行限制。到时间了就停止运行了。Fargate可以完美解决这个问题。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看图标，它是可以运行在K8s上的。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EKS就是aws的K8S服务，Fargate可以运行在这个服务至上。这个时候你也拥有了一个集群，但是你不需要关心它，除了钱。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7980c4ba0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7980c4ba0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b88298ceb0_0_3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b88298ceb0_0_3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S3 bucket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其他都一样，主要是自动扩容的部分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b88298ceb0_0_3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b88298ceb0_0_3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分布式事务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980c4ba0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980c4ba0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专门详细探讨一下如何用aws lambda相关技术搭建petshop。一步一步手实现出来如何操作。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同时也可以看到，用serverless搭建一个petshop要多大的工作量。</a:t>
            </a:r>
            <a:r>
              <a:rPr lang="en">
                <a:solidFill>
                  <a:schemeClr val="dk1"/>
                </a:solidFill>
              </a:rPr>
              <a:t>主要看代码量，从这里就能直接反馈出需要的“人月”是多少。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afb48eca3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afb48eca3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88298ceb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88298ceb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在项目上可以快速原型，推广，产品上市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拓展个人技能，适应技术进步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花费，在运行上不一定低。但是，可以省时间。商场如战场，唯快不破。它就是快！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b88298ceb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b88298ceb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88298ceb0_0_3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88298ceb0_0_3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今天这个例子用的不多。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后面的代码那一期会用很多。电商要求，库存、订单、支付这些要一致。这就需要用到分布式事务。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另外还有一个例子：会专门处理一种情况从视频里提取出缩略图。是一种，会出现大量用户涌入处理，单个任务有非常耗时的场景。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主要是在下一期，上代码，介绍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44903715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44903715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介绍这个系统都有什么，方便用来举例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什么样的例子够大可以包含可以拆分的服务，什么样的例子又够小，我们可以把它两句讲清楚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88298ceb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b88298ceb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763c44d0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763c44d0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24E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13"/>
          <p:cNvCxnSpPr/>
          <p:nvPr/>
        </p:nvCxnSpPr>
        <p:spPr>
          <a:xfrm>
            <a:off x="3293700" y="1293450"/>
            <a:ext cx="2556600" cy="2556600"/>
          </a:xfrm>
          <a:prstGeom prst="straightConnector1">
            <a:avLst/>
          </a:prstGeom>
          <a:noFill/>
          <a:ln cap="flat" cmpd="sng" w="9525">
            <a:solidFill>
              <a:srgbClr val="F6F2D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" name="Google Shape;53;p13"/>
          <p:cNvSpPr/>
          <p:nvPr/>
        </p:nvSpPr>
        <p:spPr>
          <a:xfrm>
            <a:off x="311700" y="1832850"/>
            <a:ext cx="8512200" cy="1477800"/>
          </a:xfrm>
          <a:prstGeom prst="rect">
            <a:avLst/>
          </a:prstGeom>
          <a:solidFill>
            <a:srgbClr val="424E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2077250"/>
            <a:ext cx="8512200" cy="591000"/>
          </a:xfrm>
          <a:prstGeom prst="rect">
            <a:avLst/>
          </a:prstGeom>
          <a:solidFill>
            <a:srgbClr val="424E56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450700" y="2778650"/>
            <a:ext cx="4242600" cy="400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6F2D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6F2D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6F2D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6F2D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6F2D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6F2D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6F2D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6F2D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6F2D2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2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3341300" y="314875"/>
            <a:ext cx="5486400" cy="451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3341300" y="314875"/>
            <a:ext cx="5486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3">
    <p:bg>
      <p:bgPr>
        <a:solidFill>
          <a:srgbClr val="FFFFFF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0" y="4665575"/>
            <a:ext cx="9144000" cy="47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" name="Google Shape;80;p16"/>
          <p:cNvCxnSpPr/>
          <p:nvPr/>
        </p:nvCxnSpPr>
        <p:spPr>
          <a:xfrm>
            <a:off x="1128750" y="1995025"/>
            <a:ext cx="6886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81" name="Google Shape;81;p16"/>
          <p:cNvSpPr txBox="1"/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1128750" y="2225463"/>
            <a:ext cx="6886500" cy="219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3" name="Google Shape;8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4">
    <p:bg>
      <p:bgPr>
        <a:solidFill>
          <a:srgbClr val="FFFFF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5"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/>
          <p:nvPr/>
        </p:nvSpPr>
        <p:spPr>
          <a:xfrm>
            <a:off x="2140800" y="3781876"/>
            <a:ext cx="4862400" cy="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2140800" y="1237413"/>
            <a:ext cx="4862400" cy="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>
            <p:ph type="title"/>
          </p:nvPr>
        </p:nvSpPr>
        <p:spPr>
          <a:xfrm>
            <a:off x="2140800" y="1630500"/>
            <a:ext cx="4862400" cy="188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47A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47A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47A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47A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47A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47A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47A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47A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47A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AUTOLAYOUT_6"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/>
          <p:nvPr/>
        </p:nvSpPr>
        <p:spPr>
          <a:xfrm rot="-5400000">
            <a:off x="4001650" y="900"/>
            <a:ext cx="5143500" cy="5141700"/>
          </a:xfrm>
          <a:prstGeom prst="rtTriangle">
            <a:avLst/>
          </a:prstGeom>
          <a:solidFill>
            <a:srgbClr val="FFFFFF">
              <a:alpha val="4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type="title"/>
          </p:nvPr>
        </p:nvSpPr>
        <p:spPr>
          <a:xfrm>
            <a:off x="332325" y="1096874"/>
            <a:ext cx="4339200" cy="2949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7">
  <p:cSld name="AUTOLAYOUT_7">
    <p:bg>
      <p:bgPr>
        <a:solidFill>
          <a:srgbClr val="FFFFFF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" name="Google Shape;109;p2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10" name="Google Shape;110;p2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3" name="Google Shape;11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www.youtube.com/watch?v=j1gU2oGFayY&amp;pbjreload=101" TargetMode="External"/><Relationship Id="rId4" Type="http://schemas.openxmlformats.org/officeDocument/2006/relationships/hyperlink" Target="https://www.serverless.com/blog/serverless-application-for-long-running-process-fargate-lambda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idx="1" type="subTitle"/>
          </p:nvPr>
        </p:nvSpPr>
        <p:spPr>
          <a:xfrm>
            <a:off x="2450700" y="2778650"/>
            <a:ext cx="4242600" cy="4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926168" cy="499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>
            <p:ph type="title"/>
          </p:nvPr>
        </p:nvSpPr>
        <p:spPr>
          <a:xfrm>
            <a:off x="315888" y="3835250"/>
            <a:ext cx="8512200" cy="591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一学就废之从前端到全栈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缺点</a:t>
            </a:r>
            <a:endParaRPr/>
          </a:p>
        </p:txBody>
      </p:sp>
      <p:sp>
        <p:nvSpPr>
          <p:cNvPr id="177" name="Google Shape;177;p3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测试，改一部分就要全部都测试了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部署的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扩容，我了一个流量峰值的某个功能，必须整个app都一起扩容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特点</a:t>
            </a:r>
            <a:endParaRPr/>
          </a:p>
        </p:txBody>
      </p:sp>
      <p:sp>
        <p:nvSpPr>
          <p:cNvPr id="183" name="Google Shape;183;p31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全部代码在一起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>
            <p:ph type="title"/>
          </p:nvPr>
        </p:nvSpPr>
        <p:spPr>
          <a:xfrm>
            <a:off x="332325" y="1096874"/>
            <a:ext cx="4339200" cy="29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从</a:t>
            </a:r>
            <a:r>
              <a:rPr lang="en"/>
              <a:t>单体服务到微服务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/>
          <p:nvPr>
            <p:ph type="title"/>
          </p:nvPr>
        </p:nvSpPr>
        <p:spPr>
          <a:xfrm>
            <a:off x="2140800" y="1630500"/>
            <a:ext cx="4862400" cy="18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微</a:t>
            </a:r>
            <a:r>
              <a:rPr lang="en"/>
              <a:t>服务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1524" y="165737"/>
            <a:ext cx="7320947" cy="481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7338" y="259262"/>
            <a:ext cx="6129326" cy="4624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6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优</a:t>
            </a:r>
            <a:r>
              <a:rPr lang="en"/>
              <a:t>点</a:t>
            </a:r>
            <a:endParaRPr/>
          </a:p>
        </p:txBody>
      </p:sp>
      <p:sp>
        <p:nvSpPr>
          <p:cNvPr id="213" name="Google Shape;213;p36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各个服务独立测试，发布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技术选型灵活，sidecar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各自独立扩容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7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缺</a:t>
            </a:r>
            <a:r>
              <a:rPr lang="en"/>
              <a:t>点</a:t>
            </a:r>
            <a:endParaRPr/>
          </a:p>
        </p:txBody>
      </p:sp>
      <p:sp>
        <p:nvSpPr>
          <p:cNvPr id="219" name="Google Shape;219;p37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服务数量爆炸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错误排查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8"/>
          <p:cNvSpPr txBox="1"/>
          <p:nvPr>
            <p:ph type="title"/>
          </p:nvPr>
        </p:nvSpPr>
        <p:spPr>
          <a:xfrm>
            <a:off x="2140800" y="1630500"/>
            <a:ext cx="4862400" cy="18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600"/>
              <a:t>解析微服务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服务的注册和发现</a:t>
            </a:r>
            <a:endParaRPr/>
          </a:p>
        </p:txBody>
      </p:sp>
      <p:sp>
        <p:nvSpPr>
          <p:cNvPr id="230" name="Google Shape;230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286" y="1152474"/>
            <a:ext cx="7773424" cy="376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/>
          <p:cNvPicPr preferRelativeResize="0"/>
          <p:nvPr/>
        </p:nvPicPr>
        <p:blipFill rotWithShape="1">
          <a:blip r:embed="rId3">
            <a:alphaModFix/>
          </a:blip>
          <a:srcRect b="0" l="6926" r="6926" t="0"/>
          <a:stretch/>
        </p:blipFill>
        <p:spPr>
          <a:xfrm>
            <a:off x="3047650" y="0"/>
            <a:ext cx="6096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背景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负载均衡</a:t>
            </a:r>
            <a:endParaRPr/>
          </a:p>
        </p:txBody>
      </p:sp>
      <p:sp>
        <p:nvSpPr>
          <p:cNvPr id="237" name="Google Shape;237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856" y="1152475"/>
            <a:ext cx="7142283" cy="394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熔断，断路器</a:t>
            </a:r>
            <a:endParaRPr/>
          </a:p>
        </p:txBody>
      </p:sp>
      <p:sp>
        <p:nvSpPr>
          <p:cNvPr id="244" name="Google Shape;244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6444" y="1017725"/>
            <a:ext cx="5891120" cy="399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配置</a:t>
            </a:r>
            <a:endParaRPr/>
          </a:p>
        </p:txBody>
      </p:sp>
      <p:sp>
        <p:nvSpPr>
          <p:cNvPr id="251" name="Google Shape;251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7734" y="973050"/>
            <a:ext cx="6368540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缓存，数据库</a:t>
            </a:r>
            <a:endParaRPr/>
          </a:p>
        </p:txBody>
      </p:sp>
      <p:sp>
        <p:nvSpPr>
          <p:cNvPr id="258" name="Google Shape;258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050" y="1152477"/>
            <a:ext cx="7317901" cy="3957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4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注意</a:t>
            </a:r>
            <a:endParaRPr/>
          </a:p>
        </p:txBody>
      </p:sp>
      <p:sp>
        <p:nvSpPr>
          <p:cNvPr id="265" name="Google Shape;265;p44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穿透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击穿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雪崩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数据的切分</a:t>
            </a:r>
            <a:endParaRPr/>
          </a:p>
        </p:txBody>
      </p:sp>
      <p:sp>
        <p:nvSpPr>
          <p:cNvPr id="271" name="Google Shape;271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4324" y="1110150"/>
            <a:ext cx="3150876" cy="358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K8S</a:t>
            </a:r>
            <a:endParaRPr/>
          </a:p>
        </p:txBody>
      </p:sp>
      <p:sp>
        <p:nvSpPr>
          <p:cNvPr id="278" name="Google Shape;278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9" name="Google Shape;27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325" y="1550874"/>
            <a:ext cx="7387350" cy="225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7"/>
          <p:cNvSpPr txBox="1"/>
          <p:nvPr>
            <p:ph type="title"/>
          </p:nvPr>
        </p:nvSpPr>
        <p:spPr>
          <a:xfrm>
            <a:off x="2140800" y="1630500"/>
            <a:ext cx="4862400" cy="18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Serverless</a:t>
            </a:r>
            <a:endParaRPr/>
          </a:p>
        </p:txBody>
      </p:sp>
      <p:pic>
        <p:nvPicPr>
          <p:cNvPr id="285" name="Google Shape;28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7650" y="3314850"/>
            <a:ext cx="1547624" cy="94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2" name="Google Shape;29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000" y="1303036"/>
            <a:ext cx="8202001" cy="253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Lambda</a:t>
            </a:r>
            <a:endParaRPr/>
          </a:p>
        </p:txBody>
      </p:sp>
      <p:sp>
        <p:nvSpPr>
          <p:cNvPr id="298" name="Google Shape;298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3150" y="1199000"/>
            <a:ext cx="4717701" cy="363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我们要聊什么</a:t>
            </a:r>
            <a:endParaRPr/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微服务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</a:t>
            </a:r>
            <a:r>
              <a:rPr lang="en"/>
              <a:t>erverless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Fargate</a:t>
            </a:r>
            <a:endParaRPr/>
          </a:p>
        </p:txBody>
      </p:sp>
      <p:sp>
        <p:nvSpPr>
          <p:cNvPr id="305" name="Google Shape;305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575" y="1314450"/>
            <a:ext cx="832485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DynamoDB</a:t>
            </a:r>
            <a:endParaRPr/>
          </a:p>
        </p:txBody>
      </p:sp>
      <p:sp>
        <p:nvSpPr>
          <p:cNvPr id="312" name="Google Shape;312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3" name="Google Shape;31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7825" y="1258923"/>
            <a:ext cx="6868349" cy="311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512" y="858650"/>
            <a:ext cx="8360977" cy="363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3"/>
          <p:cNvSpPr txBox="1"/>
          <p:nvPr>
            <p:ph type="title"/>
          </p:nvPr>
        </p:nvSpPr>
        <p:spPr>
          <a:xfrm>
            <a:off x="2140800" y="1630500"/>
            <a:ext cx="4862400" cy="18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600"/>
              <a:t>风险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4"/>
          <p:cNvSpPr txBox="1"/>
          <p:nvPr>
            <p:ph type="title"/>
          </p:nvPr>
        </p:nvSpPr>
        <p:spPr>
          <a:xfrm>
            <a:off x="2140800" y="1630500"/>
            <a:ext cx="4862400" cy="18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600"/>
              <a:t>	Next...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附录</a:t>
            </a:r>
            <a:endParaRPr/>
          </a:p>
        </p:txBody>
      </p:sp>
      <p:sp>
        <p:nvSpPr>
          <p:cNvPr id="336" name="Google Shape;336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https://www.youtube.com/watch?v=j1gU2oGFayY&amp;pbjreload=101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https://www.serverless.com/blog/serverless-application-for-long-running-process-fargate-lambda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云计算带来的三低</a:t>
            </a:r>
            <a:endParaRPr/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1128750" y="2225463"/>
            <a:ext cx="6886500" cy="21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开发难度低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维护难度低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trike="sngStrike"/>
              <a:t>花费低</a:t>
            </a:r>
            <a:endParaRPr strike="sng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5"/>
          <p:cNvPicPr preferRelativeResize="0"/>
          <p:nvPr/>
        </p:nvPicPr>
        <p:blipFill rotWithShape="1">
          <a:blip r:embed="rId3">
            <a:alphaModFix/>
          </a:blip>
          <a:srcRect b="0" l="21878" r="21878" t="0"/>
          <a:stretch/>
        </p:blipFill>
        <p:spPr>
          <a:xfrm>
            <a:off x="3047650" y="0"/>
            <a:ext cx="60963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后端在干什么</a:t>
            </a:r>
            <a:endParaRPr/>
          </a:p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087" y="246150"/>
            <a:ext cx="7093826" cy="465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包括什么</a:t>
            </a:r>
            <a:endParaRPr/>
          </a:p>
        </p:txBody>
      </p:sp>
      <p:sp>
        <p:nvSpPr>
          <p:cNvPr id="159" name="Google Shape;159;p27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用户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订单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库存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trike="sngStrike"/>
              <a:t>支付</a:t>
            </a:r>
            <a:endParaRPr strike="sng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2140800" y="1630500"/>
            <a:ext cx="4862400" cy="18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单体服务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什么是单体服务</a:t>
            </a:r>
            <a:endParaRPr/>
          </a:p>
        </p:txBody>
      </p:sp>
      <p:sp>
        <p:nvSpPr>
          <p:cNvPr id="170" name="Google Shape;17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19994"/>
            <a:ext cx="9143999" cy="3951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